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7" r:id="rId101"/>
    <p:sldId id="356" r:id="rId102"/>
    <p:sldId id="358" r:id="rId103"/>
    <p:sldId id="359" r:id="rId104"/>
    <p:sldId id="360" r:id="rId105"/>
    <p:sldId id="361" r:id="rId106"/>
    <p:sldId id="362" r:id="rId10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 name="Particle Flows" id="{175BEFC1-F2D1-4E06-B729-E0A1459691C9}">
          <p14:sldIdLst>
            <p14:sldId id="351"/>
            <p14:sldId id="352"/>
            <p14:sldId id="353"/>
            <p14:sldId id="354"/>
          </p14:sldIdLst>
        </p14:section>
        <p14:section name="Fluidization" id="{6C124B2B-629F-4A1A-8F79-45BA65A6EF37}">
          <p14:sldIdLst>
            <p14:sldId id="355"/>
            <p14:sldId id="357"/>
          </p14:sldIdLst>
        </p14:section>
        <p14:section name="Multi-Phase Flows" id="{A9A38898-D048-4723-8454-571125639E69}">
          <p14:sldIdLst>
            <p14:sldId id="356"/>
            <p14:sldId id="358"/>
            <p14:sldId id="359"/>
            <p14:sldId id="360"/>
            <p14:sldId id="361"/>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641BB-C64D-45A4-B9F0-8C94040EA899}" v="8" dt="2024-11-21T22:23:39.318"/>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58" d="100"/>
          <a:sy n="58" d="100"/>
        </p:scale>
        <p:origin x="28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docChgLst>
    <pc:chgData name="William Roosa" userId="b17c6545b7781650" providerId="LiveId" clId="{07B641BB-C64D-45A4-B9F0-8C94040EA899}"/>
    <pc:docChg chg="undo custSel addSld delSld modSld sldOrd addSection modSection">
      <pc:chgData name="William Roosa" userId="b17c6545b7781650" providerId="LiveId" clId="{07B641BB-C64D-45A4-B9F0-8C94040EA899}" dt="2024-11-21T22:25:26.908" v="769" actId="1076"/>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mod">
        <pc:chgData name="William Roosa" userId="b17c6545b7781650" providerId="LiveId" clId="{07B641BB-C64D-45A4-B9F0-8C94040EA899}" dt="2024-11-21T22:18:12.014" v="655"/>
        <pc:sldMkLst>
          <pc:docMk/>
          <pc:sldMk cId="2925050092" sldId="333"/>
        </pc:sldMkLst>
        <pc:picChg chg="add mod">
          <ac:chgData name="William Roosa" userId="b17c6545b7781650" providerId="LiveId" clId="{07B641BB-C64D-45A4-B9F0-8C94040EA899}" dt="2024-11-21T22:18:12.014" v="655"/>
          <ac:picMkLst>
            <pc:docMk/>
            <pc:sldMk cId="2925050092" sldId="333"/>
            <ac:picMk id="7" creationId="{C9C097CA-9284-65BF-2E2F-CB4E576EBD41}"/>
          </ac:picMkLst>
        </pc:picChg>
        <pc:picChg chg="del">
          <ac:chgData name="William Roosa" userId="b17c6545b7781650" providerId="LiveId" clId="{07B641BB-C64D-45A4-B9F0-8C94040EA899}" dt="2024-11-21T22:18:05.180" v="652" actId="478"/>
          <ac:picMkLst>
            <pc:docMk/>
            <pc:sldMk cId="2925050092" sldId="333"/>
            <ac:picMk id="13" creationId="{4FE388E6-C047-6653-A4EC-A17527069A54}"/>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sldChg chg="modSp mod">
        <pc:chgData name="William Roosa" userId="b17c6545b7781650" providerId="LiveId" clId="{07B641BB-C64D-45A4-B9F0-8C94040EA899}" dt="2024-11-18T17:37:27.689" v="485" actId="1076"/>
        <pc:sldMkLst>
          <pc:docMk/>
          <pc:sldMk cId="3641710737" sldId="340"/>
        </pc:sldMkLst>
        <pc:picChg chg="mod">
          <ac:chgData name="William Roosa" userId="b17c6545b7781650" providerId="LiveId" clId="{07B641BB-C64D-45A4-B9F0-8C94040EA899}" dt="2024-11-18T17:37:14.433" v="483" actId="1076"/>
          <ac:picMkLst>
            <pc:docMk/>
            <pc:sldMk cId="3641710737" sldId="340"/>
            <ac:picMk id="9" creationId="{4CD1466C-822D-2B3E-1A1B-27E33874F3FC}"/>
          </ac:picMkLst>
        </pc:picChg>
        <pc:picChg chg="mod">
          <ac:chgData name="William Roosa" userId="b17c6545b7781650" providerId="LiveId" clId="{07B641BB-C64D-45A4-B9F0-8C94040EA899}" dt="2024-11-18T17:37:27.689" v="485" actId="1076"/>
          <ac:picMkLst>
            <pc:docMk/>
            <pc:sldMk cId="3641710737" sldId="340"/>
            <ac:picMk id="12" creationId="{B0F76E5B-1F2D-B56C-4602-0B2F4100C167}"/>
          </ac:picMkLst>
        </pc:picChg>
      </pc:sldChg>
      <pc:sldChg chg="addSp modSp mod">
        <pc:chgData name="William Roosa" userId="b17c6545b7781650" providerId="LiveId" clId="{07B641BB-C64D-45A4-B9F0-8C94040EA899}" dt="2024-11-21T21:47:01.228" v="514" actId="1076"/>
        <pc:sldMkLst>
          <pc:docMk/>
          <pc:sldMk cId="4069644652" sldId="356"/>
        </pc:sldMkLst>
        <pc:spChg chg="add mod">
          <ac:chgData name="William Roosa" userId="b17c6545b7781650" providerId="LiveId" clId="{07B641BB-C64D-45A4-B9F0-8C94040EA899}" dt="2024-11-21T21:45:21.808" v="508" actId="2085"/>
          <ac:spMkLst>
            <pc:docMk/>
            <pc:sldMk cId="4069644652" sldId="356"/>
            <ac:spMk id="14" creationId="{C2F81DD3-0234-30C7-E3D1-AEA6FC3341AD}"/>
          </ac:spMkLst>
        </pc:spChg>
        <pc:spChg chg="add mod">
          <ac:chgData name="William Roosa" userId="b17c6545b7781650" providerId="LiveId" clId="{07B641BB-C64D-45A4-B9F0-8C94040EA899}" dt="2024-11-21T21:45:32.143" v="512" actId="14100"/>
          <ac:spMkLst>
            <pc:docMk/>
            <pc:sldMk cId="4069644652" sldId="356"/>
            <ac:spMk id="15" creationId="{A14C9EA9-783C-FCA8-725E-F63301F3DA37}"/>
          </ac:spMkLst>
        </pc:spChg>
        <pc:picChg chg="add mod">
          <ac:chgData name="William Roosa" userId="b17c6545b7781650" providerId="LiveId" clId="{07B641BB-C64D-45A4-B9F0-8C94040EA899}" dt="2024-11-21T21:43:43.590" v="493" actId="1076"/>
          <ac:picMkLst>
            <pc:docMk/>
            <pc:sldMk cId="4069644652" sldId="356"/>
            <ac:picMk id="5" creationId="{1C9C8DBA-A5D3-AD4E-9619-467A942ACEA3}"/>
          </ac:picMkLst>
        </pc:picChg>
        <pc:picChg chg="add mod">
          <ac:chgData name="William Roosa" userId="b17c6545b7781650" providerId="LiveId" clId="{07B641BB-C64D-45A4-B9F0-8C94040EA899}" dt="2024-11-21T21:44:03.596" v="495" actId="1076"/>
          <ac:picMkLst>
            <pc:docMk/>
            <pc:sldMk cId="4069644652" sldId="356"/>
            <ac:picMk id="7" creationId="{65B21182-7638-9DFE-327E-469206D00717}"/>
          </ac:picMkLst>
        </pc:picChg>
        <pc:picChg chg="add mod">
          <ac:chgData name="William Roosa" userId="b17c6545b7781650" providerId="LiveId" clId="{07B641BB-C64D-45A4-B9F0-8C94040EA899}" dt="2024-11-21T21:44:24.339" v="497" actId="1076"/>
          <ac:picMkLst>
            <pc:docMk/>
            <pc:sldMk cId="4069644652" sldId="356"/>
            <ac:picMk id="9" creationId="{17AB52A4-D939-7919-1E38-A31263B854B9}"/>
          </ac:picMkLst>
        </pc:picChg>
        <pc:picChg chg="add mod">
          <ac:chgData name="William Roosa" userId="b17c6545b7781650" providerId="LiveId" clId="{07B641BB-C64D-45A4-B9F0-8C94040EA899}" dt="2024-11-21T21:44:47.803" v="501" actId="1076"/>
          <ac:picMkLst>
            <pc:docMk/>
            <pc:sldMk cId="4069644652" sldId="356"/>
            <ac:picMk id="11" creationId="{92F8F3BD-BDA3-8174-1112-D7B75E560B6B}"/>
          </ac:picMkLst>
        </pc:picChg>
        <pc:picChg chg="add mod">
          <ac:chgData name="William Roosa" userId="b17c6545b7781650" providerId="LiveId" clId="{07B641BB-C64D-45A4-B9F0-8C94040EA899}" dt="2024-11-21T21:45:00.113" v="505" actId="1076"/>
          <ac:picMkLst>
            <pc:docMk/>
            <pc:sldMk cId="4069644652" sldId="356"/>
            <ac:picMk id="13" creationId="{1F24CCD1-5078-7824-DF93-4208C9192C3F}"/>
          </ac:picMkLst>
        </pc:picChg>
        <pc:picChg chg="add mod">
          <ac:chgData name="William Roosa" userId="b17c6545b7781650" providerId="LiveId" clId="{07B641BB-C64D-45A4-B9F0-8C94040EA899}" dt="2024-11-21T21:47:01.228" v="514" actId="1076"/>
          <ac:picMkLst>
            <pc:docMk/>
            <pc:sldMk cId="4069644652" sldId="356"/>
            <ac:picMk id="17" creationId="{9FD7830C-A7D1-372B-4986-5A7C5F290149}"/>
          </ac:picMkLst>
        </pc:picChg>
      </pc:sldChg>
      <pc:sldChg chg="addSp modSp new mod">
        <pc:chgData name="William Roosa" userId="b17c6545b7781650" providerId="LiveId" clId="{07B641BB-C64D-45A4-B9F0-8C94040EA899}" dt="2024-11-21T22:05:55.825" v="519" actId="1076"/>
        <pc:sldMkLst>
          <pc:docMk/>
          <pc:sldMk cId="600249510" sldId="358"/>
        </pc:sldMkLst>
        <pc:picChg chg="add mod">
          <ac:chgData name="William Roosa" userId="b17c6545b7781650" providerId="LiveId" clId="{07B641BB-C64D-45A4-B9F0-8C94040EA899}" dt="2024-11-21T22:05:29.826" v="517" actId="1076"/>
          <ac:picMkLst>
            <pc:docMk/>
            <pc:sldMk cId="600249510" sldId="358"/>
            <ac:picMk id="3" creationId="{D1DFE067-796E-7F3B-4704-20295B08D0CB}"/>
          </ac:picMkLst>
        </pc:picChg>
        <pc:picChg chg="add mod">
          <ac:chgData name="William Roosa" userId="b17c6545b7781650" providerId="LiveId" clId="{07B641BB-C64D-45A4-B9F0-8C94040EA899}" dt="2024-11-21T22:05:55.825" v="519" actId="1076"/>
          <ac:picMkLst>
            <pc:docMk/>
            <pc:sldMk cId="600249510" sldId="358"/>
            <ac:picMk id="5" creationId="{74544314-8AE3-9948-8933-D410C5E969B6}"/>
          </ac:picMkLst>
        </pc:picChg>
      </pc:sldChg>
      <pc:sldChg chg="addSp delSp modSp new mod">
        <pc:chgData name="William Roosa" userId="b17c6545b7781650" providerId="LiveId" clId="{07B641BB-C64D-45A4-B9F0-8C94040EA899}" dt="2024-11-21T22:22:32.623" v="668" actId="1076"/>
        <pc:sldMkLst>
          <pc:docMk/>
          <pc:sldMk cId="1036818143" sldId="359"/>
        </pc:sldMkLst>
        <pc:spChg chg="add del mod">
          <ac:chgData name="William Roosa" userId="b17c6545b7781650" providerId="LiveId" clId="{07B641BB-C64D-45A4-B9F0-8C94040EA899}" dt="2024-11-21T22:13:44.948" v="551"/>
          <ac:spMkLst>
            <pc:docMk/>
            <pc:sldMk cId="1036818143" sldId="359"/>
            <ac:spMk id="4" creationId="{72150296-F9F7-0C2C-448B-EAE8D0187AB1}"/>
          </ac:spMkLst>
        </pc:spChg>
        <pc:spChg chg="add mod">
          <ac:chgData name="William Roosa" userId="b17c6545b7781650" providerId="LiveId" clId="{07B641BB-C64D-45A4-B9F0-8C94040EA899}" dt="2024-11-21T22:22:26.170" v="665" actId="1076"/>
          <ac:spMkLst>
            <pc:docMk/>
            <pc:sldMk cId="1036818143" sldId="359"/>
            <ac:spMk id="5" creationId="{72A84561-EBED-1307-3954-9E774684E2EF}"/>
          </ac:spMkLst>
        </pc:spChg>
        <pc:picChg chg="add mod">
          <ac:chgData name="William Roosa" userId="b17c6545b7781650" providerId="LiveId" clId="{07B641BB-C64D-45A4-B9F0-8C94040EA899}" dt="2024-11-21T22:22:24.403" v="664" actId="14100"/>
          <ac:picMkLst>
            <pc:docMk/>
            <pc:sldMk cId="1036818143" sldId="359"/>
            <ac:picMk id="3" creationId="{56FD694C-DFFD-BFC6-6CDC-75131A06C3E1}"/>
          </ac:picMkLst>
        </pc:picChg>
        <pc:picChg chg="add del mod">
          <ac:chgData name="William Roosa" userId="b17c6545b7781650" providerId="LiveId" clId="{07B641BB-C64D-45A4-B9F0-8C94040EA899}" dt="2024-11-21T22:21:40.805" v="658" actId="478"/>
          <ac:picMkLst>
            <pc:docMk/>
            <pc:sldMk cId="1036818143" sldId="359"/>
            <ac:picMk id="7" creationId="{1CF64715-707F-2595-38B1-ECA3EB1D9D1B}"/>
          </ac:picMkLst>
        </pc:picChg>
        <pc:picChg chg="add mod">
          <ac:chgData name="William Roosa" userId="b17c6545b7781650" providerId="LiveId" clId="{07B641BB-C64D-45A4-B9F0-8C94040EA899}" dt="2024-11-21T22:22:32.623" v="668" actId="1076"/>
          <ac:picMkLst>
            <pc:docMk/>
            <pc:sldMk cId="1036818143" sldId="359"/>
            <ac:picMk id="9" creationId="{B8BF267A-AA85-2552-7839-37A766303D67}"/>
          </ac:picMkLst>
        </pc:picChg>
      </pc:sldChg>
      <pc:sldChg chg="addSp modSp new mod">
        <pc:chgData name="William Roosa" userId="b17c6545b7781650" providerId="LiveId" clId="{07B641BB-C64D-45A4-B9F0-8C94040EA899}" dt="2024-11-21T22:24:22.140" v="761" actId="208"/>
        <pc:sldMkLst>
          <pc:docMk/>
          <pc:sldMk cId="2135334927" sldId="360"/>
        </pc:sldMkLst>
        <pc:spChg chg="add mod">
          <ac:chgData name="William Roosa" userId="b17c6545b7781650" providerId="LiveId" clId="{07B641BB-C64D-45A4-B9F0-8C94040EA899}" dt="2024-11-21T22:24:22.140" v="761" actId="208"/>
          <ac:spMkLst>
            <pc:docMk/>
            <pc:sldMk cId="2135334927" sldId="360"/>
            <ac:spMk id="6" creationId="{3C37360C-1BAD-7DF4-12E1-94F88A1FADD0}"/>
          </ac:spMkLst>
        </pc:spChg>
        <pc:picChg chg="add mod">
          <ac:chgData name="William Roosa" userId="b17c6545b7781650" providerId="LiveId" clId="{07B641BB-C64D-45A4-B9F0-8C94040EA899}" dt="2024-11-21T22:23:10.374" v="671" actId="1076"/>
          <ac:picMkLst>
            <pc:docMk/>
            <pc:sldMk cId="2135334927" sldId="360"/>
            <ac:picMk id="3" creationId="{F2441FD4-50AD-FB81-95CD-F9DC3DA6D7AC}"/>
          </ac:picMkLst>
        </pc:picChg>
        <pc:picChg chg="add mod">
          <ac:chgData name="William Roosa" userId="b17c6545b7781650" providerId="LiveId" clId="{07B641BB-C64D-45A4-B9F0-8C94040EA899}" dt="2024-11-21T22:23:33.247" v="673" actId="1076"/>
          <ac:picMkLst>
            <pc:docMk/>
            <pc:sldMk cId="2135334927" sldId="360"/>
            <ac:picMk id="5" creationId="{3FED6BDB-0CFB-6A87-5C89-88EDA71E920A}"/>
          </ac:picMkLst>
        </pc:picChg>
      </pc:sldChg>
      <pc:sldChg chg="addSp modSp new mod">
        <pc:chgData name="William Roosa" userId="b17c6545b7781650" providerId="LiveId" clId="{07B641BB-C64D-45A4-B9F0-8C94040EA899}" dt="2024-11-21T22:25:08.483" v="766" actId="1076"/>
        <pc:sldMkLst>
          <pc:docMk/>
          <pc:sldMk cId="2859343917" sldId="361"/>
        </pc:sldMkLst>
        <pc:picChg chg="add mod">
          <ac:chgData name="William Roosa" userId="b17c6545b7781650" providerId="LiveId" clId="{07B641BB-C64D-45A4-B9F0-8C94040EA899}" dt="2024-11-21T22:24:50.668" v="764" actId="1076"/>
          <ac:picMkLst>
            <pc:docMk/>
            <pc:sldMk cId="2859343917" sldId="361"/>
            <ac:picMk id="3" creationId="{464F6C47-7CA2-3265-F539-6C8D2448D045}"/>
          </ac:picMkLst>
        </pc:picChg>
        <pc:picChg chg="add mod">
          <ac:chgData name="William Roosa" userId="b17c6545b7781650" providerId="LiveId" clId="{07B641BB-C64D-45A4-B9F0-8C94040EA899}" dt="2024-11-21T22:25:08.483" v="766" actId="1076"/>
          <ac:picMkLst>
            <pc:docMk/>
            <pc:sldMk cId="2859343917" sldId="361"/>
            <ac:picMk id="5" creationId="{863DF796-F803-3D2A-B57D-BC20810EB8D7}"/>
          </ac:picMkLst>
        </pc:picChg>
      </pc:sldChg>
      <pc:sldChg chg="addSp modSp new mod">
        <pc:chgData name="William Roosa" userId="b17c6545b7781650" providerId="LiveId" clId="{07B641BB-C64D-45A4-B9F0-8C94040EA899}" dt="2024-11-21T22:25:26.908" v="769" actId="1076"/>
        <pc:sldMkLst>
          <pc:docMk/>
          <pc:sldMk cId="1636752288" sldId="362"/>
        </pc:sldMkLst>
        <pc:picChg chg="add mod">
          <ac:chgData name="William Roosa" userId="b17c6545b7781650" providerId="LiveId" clId="{07B641BB-C64D-45A4-B9F0-8C94040EA899}" dt="2024-11-21T22:25:26.908" v="769" actId="1076"/>
          <ac:picMkLst>
            <pc:docMk/>
            <pc:sldMk cId="1636752288" sldId="362"/>
            <ac:picMk id="3" creationId="{D3188F60-C6CF-60CF-7ACA-124465C6DDB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00.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489.png"/><Relationship Id="rId3" Type="http://schemas.openxmlformats.org/officeDocument/2006/relationships/image" Target="../media/image484.png"/><Relationship Id="rId7" Type="http://schemas.openxmlformats.org/officeDocument/2006/relationships/image" Target="../media/image488.png"/><Relationship Id="rId2" Type="http://schemas.openxmlformats.org/officeDocument/2006/relationships/image" Target="../media/image483.png"/><Relationship Id="rId1" Type="http://schemas.openxmlformats.org/officeDocument/2006/relationships/slideLayout" Target="../slideLayouts/slideLayout7.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png"/></Relationships>
</file>

<file path=ppt/slides/_rels/slide102.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7.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png"/></Relationships>
</file>

<file path=ppt/slides/_rels/slide9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98.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99.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9A1F-1760-5E7A-E927-261BDF6E42C0}"/>
              </a:ext>
            </a:extLst>
          </p:cNvPr>
          <p:cNvPicPr>
            <a:picLocks noChangeAspect="1"/>
          </p:cNvPicPr>
          <p:nvPr/>
        </p:nvPicPr>
        <p:blipFill>
          <a:blip r:embed="rId2"/>
          <a:stretch>
            <a:fillRect/>
          </a:stretch>
        </p:blipFill>
        <p:spPr>
          <a:xfrm>
            <a:off x="0" y="0"/>
            <a:ext cx="8697018" cy="6416566"/>
          </a:xfrm>
          <a:prstGeom prst="rect">
            <a:avLst/>
          </a:prstGeom>
        </p:spPr>
      </p:pic>
      <p:sp>
        <p:nvSpPr>
          <p:cNvPr id="4" name="TextBox 3">
            <a:extLst>
              <a:ext uri="{FF2B5EF4-FFF2-40B4-BE49-F238E27FC236}">
                <a16:creationId xmlns:a16="http://schemas.microsoft.com/office/drawing/2014/main" id="{8A65753E-3C5C-9871-5A96-FF2F6F142BB1}"/>
              </a:ext>
            </a:extLst>
          </p:cNvPr>
          <p:cNvSpPr txBox="1"/>
          <p:nvPr/>
        </p:nvSpPr>
        <p:spPr>
          <a:xfrm>
            <a:off x="378372" y="6479628"/>
            <a:ext cx="7862345" cy="369332"/>
          </a:xfrm>
          <a:prstGeom prst="rect">
            <a:avLst/>
          </a:prstGeom>
          <a:noFill/>
        </p:spPr>
        <p:txBody>
          <a:bodyPr wrap="none" rtlCol="0">
            <a:spAutoFit/>
          </a:bodyPr>
          <a:lstStyle/>
          <a:p>
            <a:r>
              <a:rPr lang="en-US" dirty="0"/>
              <a:t>Remember, superficial velocity is the velocity if there were no particles present</a:t>
            </a:r>
          </a:p>
        </p:txBody>
      </p:sp>
    </p:spTree>
    <p:extLst>
      <p:ext uri="{BB962C8B-B14F-4D97-AF65-F5344CB8AC3E}">
        <p14:creationId xmlns:p14="http://schemas.microsoft.com/office/powerpoint/2010/main" val="2098482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7815E-4602-7D68-B649-ACD364A79A0B}"/>
              </a:ext>
            </a:extLst>
          </p:cNvPr>
          <p:cNvPicPr>
            <a:picLocks noChangeAspect="1"/>
          </p:cNvPicPr>
          <p:nvPr/>
        </p:nvPicPr>
        <p:blipFill>
          <a:blip r:embed="rId2"/>
          <a:stretch>
            <a:fillRect/>
          </a:stretch>
        </p:blipFill>
        <p:spPr>
          <a:xfrm>
            <a:off x="0" y="500199"/>
            <a:ext cx="8568557" cy="6231678"/>
          </a:xfrm>
          <a:prstGeom prst="rect">
            <a:avLst/>
          </a:prstGeom>
        </p:spPr>
      </p:pic>
      <p:sp>
        <p:nvSpPr>
          <p:cNvPr id="4" name="TextBox 3">
            <a:extLst>
              <a:ext uri="{FF2B5EF4-FFF2-40B4-BE49-F238E27FC236}">
                <a16:creationId xmlns:a16="http://schemas.microsoft.com/office/drawing/2014/main" id="{076679A3-235F-5F51-6BF2-B30B880B3ECD}"/>
              </a:ext>
            </a:extLst>
          </p:cNvPr>
          <p:cNvSpPr txBox="1"/>
          <p:nvPr/>
        </p:nvSpPr>
        <p:spPr>
          <a:xfrm>
            <a:off x="2627277" y="0"/>
            <a:ext cx="3432286" cy="584775"/>
          </a:xfrm>
          <a:prstGeom prst="rect">
            <a:avLst/>
          </a:prstGeom>
          <a:noFill/>
        </p:spPr>
        <p:txBody>
          <a:bodyPr wrap="none" rtlCol="0">
            <a:spAutoFit/>
          </a:bodyPr>
          <a:lstStyle/>
          <a:p>
            <a:pPr algn="ctr"/>
            <a:r>
              <a:rPr lang="en-US" sz="3200" dirty="0"/>
              <a:t>Multi-Phase Flows</a:t>
            </a:r>
          </a:p>
        </p:txBody>
      </p:sp>
      <p:pic>
        <p:nvPicPr>
          <p:cNvPr id="5" name="Picture 4">
            <a:extLst>
              <a:ext uri="{FF2B5EF4-FFF2-40B4-BE49-F238E27FC236}">
                <a16:creationId xmlns:a16="http://schemas.microsoft.com/office/drawing/2014/main" id="{1C9C8DBA-A5D3-AD4E-9619-467A942ACEA3}"/>
              </a:ext>
            </a:extLst>
          </p:cNvPr>
          <p:cNvPicPr>
            <a:picLocks noChangeAspect="1"/>
          </p:cNvPicPr>
          <p:nvPr/>
        </p:nvPicPr>
        <p:blipFill>
          <a:blip r:embed="rId3"/>
          <a:stretch>
            <a:fillRect/>
          </a:stretch>
        </p:blipFill>
        <p:spPr>
          <a:xfrm>
            <a:off x="2345634" y="6731877"/>
            <a:ext cx="3591339" cy="2281291"/>
          </a:xfrm>
          <a:prstGeom prst="rect">
            <a:avLst/>
          </a:prstGeom>
        </p:spPr>
      </p:pic>
      <p:pic>
        <p:nvPicPr>
          <p:cNvPr id="7" name="Picture 6">
            <a:extLst>
              <a:ext uri="{FF2B5EF4-FFF2-40B4-BE49-F238E27FC236}">
                <a16:creationId xmlns:a16="http://schemas.microsoft.com/office/drawing/2014/main" id="{65B21182-7638-9DFE-327E-469206D00717}"/>
              </a:ext>
            </a:extLst>
          </p:cNvPr>
          <p:cNvPicPr>
            <a:picLocks noChangeAspect="1"/>
          </p:cNvPicPr>
          <p:nvPr/>
        </p:nvPicPr>
        <p:blipFill>
          <a:blip r:embed="rId4"/>
          <a:stretch>
            <a:fillRect/>
          </a:stretch>
        </p:blipFill>
        <p:spPr>
          <a:xfrm>
            <a:off x="6214395" y="6921614"/>
            <a:ext cx="2076740" cy="2324424"/>
          </a:xfrm>
          <a:prstGeom prst="rect">
            <a:avLst/>
          </a:prstGeom>
        </p:spPr>
      </p:pic>
      <p:pic>
        <p:nvPicPr>
          <p:cNvPr id="9" name="Picture 8">
            <a:extLst>
              <a:ext uri="{FF2B5EF4-FFF2-40B4-BE49-F238E27FC236}">
                <a16:creationId xmlns:a16="http://schemas.microsoft.com/office/drawing/2014/main" id="{17AB52A4-D939-7919-1E38-A31263B854B9}"/>
              </a:ext>
            </a:extLst>
          </p:cNvPr>
          <p:cNvPicPr>
            <a:picLocks noChangeAspect="1"/>
          </p:cNvPicPr>
          <p:nvPr/>
        </p:nvPicPr>
        <p:blipFill>
          <a:blip r:embed="rId5"/>
          <a:stretch>
            <a:fillRect/>
          </a:stretch>
        </p:blipFill>
        <p:spPr>
          <a:xfrm>
            <a:off x="168288" y="6921614"/>
            <a:ext cx="2038635" cy="2276793"/>
          </a:xfrm>
          <a:prstGeom prst="rect">
            <a:avLst/>
          </a:prstGeom>
        </p:spPr>
      </p:pic>
      <p:pic>
        <p:nvPicPr>
          <p:cNvPr id="11" name="Picture 10">
            <a:extLst>
              <a:ext uri="{FF2B5EF4-FFF2-40B4-BE49-F238E27FC236}">
                <a16:creationId xmlns:a16="http://schemas.microsoft.com/office/drawing/2014/main" id="{92F8F3BD-BDA3-8174-1112-D7B75E560B6B}"/>
              </a:ext>
            </a:extLst>
          </p:cNvPr>
          <p:cNvPicPr>
            <a:picLocks noChangeAspect="1"/>
          </p:cNvPicPr>
          <p:nvPr/>
        </p:nvPicPr>
        <p:blipFill>
          <a:blip r:embed="rId6"/>
          <a:stretch>
            <a:fillRect/>
          </a:stretch>
        </p:blipFill>
        <p:spPr>
          <a:xfrm>
            <a:off x="0" y="9456174"/>
            <a:ext cx="3383295" cy="2168779"/>
          </a:xfrm>
          <a:prstGeom prst="rect">
            <a:avLst/>
          </a:prstGeom>
        </p:spPr>
      </p:pic>
      <p:pic>
        <p:nvPicPr>
          <p:cNvPr id="13" name="Picture 12">
            <a:extLst>
              <a:ext uri="{FF2B5EF4-FFF2-40B4-BE49-F238E27FC236}">
                <a16:creationId xmlns:a16="http://schemas.microsoft.com/office/drawing/2014/main" id="{1F24CCD1-5078-7824-DF93-4208C9192C3F}"/>
              </a:ext>
            </a:extLst>
          </p:cNvPr>
          <p:cNvPicPr>
            <a:picLocks noChangeAspect="1"/>
          </p:cNvPicPr>
          <p:nvPr/>
        </p:nvPicPr>
        <p:blipFill>
          <a:blip r:embed="rId7"/>
          <a:stretch>
            <a:fillRect/>
          </a:stretch>
        </p:blipFill>
        <p:spPr>
          <a:xfrm>
            <a:off x="3484265" y="9246038"/>
            <a:ext cx="5202535" cy="1722578"/>
          </a:xfrm>
          <a:prstGeom prst="rect">
            <a:avLst/>
          </a:prstGeom>
        </p:spPr>
      </p:pic>
      <p:sp>
        <p:nvSpPr>
          <p:cNvPr id="14" name="Rectangle 13">
            <a:extLst>
              <a:ext uri="{FF2B5EF4-FFF2-40B4-BE49-F238E27FC236}">
                <a16:creationId xmlns:a16="http://schemas.microsoft.com/office/drawing/2014/main" id="{C2F81DD3-0234-30C7-E3D1-AEA6FC3341AD}"/>
              </a:ext>
            </a:extLst>
          </p:cNvPr>
          <p:cNvSpPr/>
          <p:nvPr/>
        </p:nvSpPr>
        <p:spPr>
          <a:xfrm>
            <a:off x="5936973" y="10548730"/>
            <a:ext cx="2749827" cy="7818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4C9EA9-783C-FCA8-725E-F63301F3DA37}"/>
              </a:ext>
            </a:extLst>
          </p:cNvPr>
          <p:cNvSpPr/>
          <p:nvPr/>
        </p:nvSpPr>
        <p:spPr>
          <a:xfrm>
            <a:off x="7335078" y="9246038"/>
            <a:ext cx="1351722" cy="103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FD7830C-A7D1-372B-4986-5A7C5F290149}"/>
              </a:ext>
            </a:extLst>
          </p:cNvPr>
          <p:cNvPicPr>
            <a:picLocks noChangeAspect="1"/>
          </p:cNvPicPr>
          <p:nvPr/>
        </p:nvPicPr>
        <p:blipFill>
          <a:blip r:embed="rId8"/>
          <a:stretch>
            <a:fillRect/>
          </a:stretch>
        </p:blipFill>
        <p:spPr>
          <a:xfrm>
            <a:off x="911957" y="11624953"/>
            <a:ext cx="6744641" cy="381053"/>
          </a:xfrm>
          <a:prstGeom prst="rect">
            <a:avLst/>
          </a:prstGeom>
        </p:spPr>
      </p:pic>
    </p:spTree>
    <p:extLst>
      <p:ext uri="{BB962C8B-B14F-4D97-AF65-F5344CB8AC3E}">
        <p14:creationId xmlns:p14="http://schemas.microsoft.com/office/powerpoint/2010/main" val="40696446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FE067-796E-7F3B-4704-20295B08D0CB}"/>
              </a:ext>
            </a:extLst>
          </p:cNvPr>
          <p:cNvPicPr>
            <a:picLocks noChangeAspect="1"/>
          </p:cNvPicPr>
          <p:nvPr/>
        </p:nvPicPr>
        <p:blipFill>
          <a:blip r:embed="rId2"/>
          <a:stretch>
            <a:fillRect/>
          </a:stretch>
        </p:blipFill>
        <p:spPr>
          <a:xfrm>
            <a:off x="204210" y="0"/>
            <a:ext cx="8278380" cy="5944430"/>
          </a:xfrm>
          <a:prstGeom prst="rect">
            <a:avLst/>
          </a:prstGeom>
        </p:spPr>
      </p:pic>
      <p:pic>
        <p:nvPicPr>
          <p:cNvPr id="5" name="Picture 4">
            <a:extLst>
              <a:ext uri="{FF2B5EF4-FFF2-40B4-BE49-F238E27FC236}">
                <a16:creationId xmlns:a16="http://schemas.microsoft.com/office/drawing/2014/main" id="{74544314-8AE3-9948-8933-D410C5E969B6}"/>
              </a:ext>
            </a:extLst>
          </p:cNvPr>
          <p:cNvPicPr>
            <a:picLocks noChangeAspect="1"/>
          </p:cNvPicPr>
          <p:nvPr/>
        </p:nvPicPr>
        <p:blipFill>
          <a:blip r:embed="rId3"/>
          <a:stretch>
            <a:fillRect/>
          </a:stretch>
        </p:blipFill>
        <p:spPr>
          <a:xfrm>
            <a:off x="0" y="5944430"/>
            <a:ext cx="8287907" cy="6182588"/>
          </a:xfrm>
          <a:prstGeom prst="rect">
            <a:avLst/>
          </a:prstGeom>
        </p:spPr>
      </p:pic>
    </p:spTree>
    <p:extLst>
      <p:ext uri="{BB962C8B-B14F-4D97-AF65-F5344CB8AC3E}">
        <p14:creationId xmlns:p14="http://schemas.microsoft.com/office/powerpoint/2010/main" val="600249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D694C-DFFD-BFC6-6CDC-75131A06C3E1}"/>
              </a:ext>
            </a:extLst>
          </p:cNvPr>
          <p:cNvPicPr>
            <a:picLocks noChangeAspect="1"/>
          </p:cNvPicPr>
          <p:nvPr/>
        </p:nvPicPr>
        <p:blipFill>
          <a:blip r:embed="rId2"/>
          <a:stretch>
            <a:fillRect/>
          </a:stretch>
        </p:blipFill>
        <p:spPr>
          <a:xfrm>
            <a:off x="218499" y="0"/>
            <a:ext cx="8075501" cy="6107914"/>
          </a:xfrm>
          <a:prstGeom prst="rect">
            <a:avLst/>
          </a:prstGeom>
        </p:spPr>
      </p:pic>
      <p:sp>
        <p:nvSpPr>
          <p:cNvPr id="5" name="TextBox 4">
            <a:extLst>
              <a:ext uri="{FF2B5EF4-FFF2-40B4-BE49-F238E27FC236}">
                <a16:creationId xmlns:a16="http://schemas.microsoft.com/office/drawing/2014/main" id="{72A84561-EBED-1307-3954-9E774684E2EF}"/>
              </a:ext>
            </a:extLst>
          </p:cNvPr>
          <p:cNvSpPr txBox="1"/>
          <p:nvPr/>
        </p:nvSpPr>
        <p:spPr>
          <a:xfrm>
            <a:off x="392798" y="6173830"/>
            <a:ext cx="7901202"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We want to use the maximum velocity possible without damaging the pipes</a:t>
            </a:r>
          </a:p>
        </p:txBody>
      </p:sp>
      <p:pic>
        <p:nvPicPr>
          <p:cNvPr id="9" name="Picture 8">
            <a:extLst>
              <a:ext uri="{FF2B5EF4-FFF2-40B4-BE49-F238E27FC236}">
                <a16:creationId xmlns:a16="http://schemas.microsoft.com/office/drawing/2014/main" id="{B8BF267A-AA85-2552-7839-37A766303D67}"/>
              </a:ext>
            </a:extLst>
          </p:cNvPr>
          <p:cNvPicPr>
            <a:picLocks noChangeAspect="1"/>
          </p:cNvPicPr>
          <p:nvPr/>
        </p:nvPicPr>
        <p:blipFill>
          <a:blip r:embed="rId3"/>
          <a:stretch>
            <a:fillRect/>
          </a:stretch>
        </p:blipFill>
        <p:spPr>
          <a:xfrm>
            <a:off x="305648" y="6554885"/>
            <a:ext cx="7901202" cy="5637115"/>
          </a:xfrm>
          <a:prstGeom prst="rect">
            <a:avLst/>
          </a:prstGeom>
        </p:spPr>
      </p:pic>
    </p:spTree>
    <p:extLst>
      <p:ext uri="{BB962C8B-B14F-4D97-AF65-F5344CB8AC3E}">
        <p14:creationId xmlns:p14="http://schemas.microsoft.com/office/powerpoint/2010/main" val="1036818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441FD4-50AD-FB81-95CD-F9DC3DA6D7AC}"/>
              </a:ext>
            </a:extLst>
          </p:cNvPr>
          <p:cNvPicPr>
            <a:picLocks noChangeAspect="1"/>
          </p:cNvPicPr>
          <p:nvPr/>
        </p:nvPicPr>
        <p:blipFill>
          <a:blip r:embed="rId2"/>
          <a:stretch>
            <a:fillRect/>
          </a:stretch>
        </p:blipFill>
        <p:spPr>
          <a:xfrm>
            <a:off x="323289" y="0"/>
            <a:ext cx="8040222" cy="6106377"/>
          </a:xfrm>
          <a:prstGeom prst="rect">
            <a:avLst/>
          </a:prstGeom>
        </p:spPr>
      </p:pic>
      <p:pic>
        <p:nvPicPr>
          <p:cNvPr id="5" name="Picture 4">
            <a:extLst>
              <a:ext uri="{FF2B5EF4-FFF2-40B4-BE49-F238E27FC236}">
                <a16:creationId xmlns:a16="http://schemas.microsoft.com/office/drawing/2014/main" id="{3FED6BDB-0CFB-6A87-5C89-88EDA71E920A}"/>
              </a:ext>
            </a:extLst>
          </p:cNvPr>
          <p:cNvPicPr>
            <a:picLocks noChangeAspect="1"/>
          </p:cNvPicPr>
          <p:nvPr/>
        </p:nvPicPr>
        <p:blipFill>
          <a:blip r:embed="rId3"/>
          <a:stretch>
            <a:fillRect/>
          </a:stretch>
        </p:blipFill>
        <p:spPr>
          <a:xfrm>
            <a:off x="161341" y="6096000"/>
            <a:ext cx="8202170" cy="6049219"/>
          </a:xfrm>
          <a:prstGeom prst="rect">
            <a:avLst/>
          </a:prstGeom>
        </p:spPr>
      </p:pic>
      <p:sp>
        <p:nvSpPr>
          <p:cNvPr id="6" name="TextBox 5">
            <a:extLst>
              <a:ext uri="{FF2B5EF4-FFF2-40B4-BE49-F238E27FC236}">
                <a16:creationId xmlns:a16="http://schemas.microsoft.com/office/drawing/2014/main" id="{3C37360C-1BAD-7DF4-12E1-94F88A1FADD0}"/>
              </a:ext>
            </a:extLst>
          </p:cNvPr>
          <p:cNvSpPr txBox="1"/>
          <p:nvPr/>
        </p:nvSpPr>
        <p:spPr>
          <a:xfrm>
            <a:off x="161341" y="10088017"/>
            <a:ext cx="1760224" cy="1754326"/>
          </a:xfrm>
          <a:prstGeom prst="rect">
            <a:avLst/>
          </a:prstGeom>
          <a:noFill/>
          <a:ln>
            <a:solidFill>
              <a:srgbClr val="FF0000"/>
            </a:solidFill>
          </a:ln>
        </p:spPr>
        <p:txBody>
          <a:bodyPr wrap="square" rtlCol="0">
            <a:spAutoFit/>
          </a:bodyPr>
          <a:lstStyle/>
          <a:p>
            <a:r>
              <a:rPr lang="en-US" dirty="0"/>
              <a:t>Since flow is assumed to be Newtonian the solid fraction cannot be over 0.4</a:t>
            </a:r>
          </a:p>
        </p:txBody>
      </p:sp>
    </p:spTree>
    <p:extLst>
      <p:ext uri="{BB962C8B-B14F-4D97-AF65-F5344CB8AC3E}">
        <p14:creationId xmlns:p14="http://schemas.microsoft.com/office/powerpoint/2010/main" val="2135334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F6C47-7CA2-3265-F539-6C8D2448D045}"/>
              </a:ext>
            </a:extLst>
          </p:cNvPr>
          <p:cNvPicPr>
            <a:picLocks noChangeAspect="1"/>
          </p:cNvPicPr>
          <p:nvPr/>
        </p:nvPicPr>
        <p:blipFill>
          <a:blip r:embed="rId2"/>
          <a:stretch>
            <a:fillRect/>
          </a:stretch>
        </p:blipFill>
        <p:spPr>
          <a:xfrm>
            <a:off x="175631" y="0"/>
            <a:ext cx="8335538" cy="5982535"/>
          </a:xfrm>
          <a:prstGeom prst="rect">
            <a:avLst/>
          </a:prstGeom>
        </p:spPr>
      </p:pic>
      <p:pic>
        <p:nvPicPr>
          <p:cNvPr id="5" name="Picture 4">
            <a:extLst>
              <a:ext uri="{FF2B5EF4-FFF2-40B4-BE49-F238E27FC236}">
                <a16:creationId xmlns:a16="http://schemas.microsoft.com/office/drawing/2014/main" id="{863DF796-F803-3D2A-B57D-BC20810EB8D7}"/>
              </a:ext>
            </a:extLst>
          </p:cNvPr>
          <p:cNvPicPr>
            <a:picLocks noChangeAspect="1"/>
          </p:cNvPicPr>
          <p:nvPr/>
        </p:nvPicPr>
        <p:blipFill>
          <a:blip r:embed="rId3"/>
          <a:stretch>
            <a:fillRect/>
          </a:stretch>
        </p:blipFill>
        <p:spPr>
          <a:xfrm>
            <a:off x="156578" y="5971307"/>
            <a:ext cx="8354591" cy="6220693"/>
          </a:xfrm>
          <a:prstGeom prst="rect">
            <a:avLst/>
          </a:prstGeom>
        </p:spPr>
      </p:pic>
    </p:spTree>
    <p:extLst>
      <p:ext uri="{BB962C8B-B14F-4D97-AF65-F5344CB8AC3E}">
        <p14:creationId xmlns:p14="http://schemas.microsoft.com/office/powerpoint/2010/main" val="2859343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88F60-C6CF-60CF-7ACA-124465C6DDB4}"/>
              </a:ext>
            </a:extLst>
          </p:cNvPr>
          <p:cNvPicPr>
            <a:picLocks noChangeAspect="1"/>
          </p:cNvPicPr>
          <p:nvPr/>
        </p:nvPicPr>
        <p:blipFill>
          <a:blip r:embed="rId2"/>
          <a:stretch>
            <a:fillRect/>
          </a:stretch>
        </p:blipFill>
        <p:spPr>
          <a:xfrm>
            <a:off x="166104" y="0"/>
            <a:ext cx="8354591" cy="6306430"/>
          </a:xfrm>
          <a:prstGeom prst="rect">
            <a:avLst/>
          </a:prstGeom>
        </p:spPr>
      </p:pic>
    </p:spTree>
    <p:extLst>
      <p:ext uri="{BB962C8B-B14F-4D97-AF65-F5344CB8AC3E}">
        <p14:creationId xmlns:p14="http://schemas.microsoft.com/office/powerpoint/2010/main" val="163675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0" y="4679927"/>
            <a:ext cx="8155984" cy="2067714"/>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670331" y="4635061"/>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7081384"/>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263147" y="9291845"/>
            <a:ext cx="3820122" cy="1556976"/>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176243" y="9285890"/>
            <a:ext cx="1544146" cy="46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4101799" y="6889532"/>
            <a:ext cx="4585001" cy="4041228"/>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7" name="Picture 6">
            <a:extLst>
              <a:ext uri="{FF2B5EF4-FFF2-40B4-BE49-F238E27FC236}">
                <a16:creationId xmlns:a16="http://schemas.microsoft.com/office/drawing/2014/main" id="{C9C097CA-9284-65BF-2E2F-CB4E576EBD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42" y="6829916"/>
            <a:ext cx="8686800" cy="3734074"/>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481985"/>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496834" y="8017564"/>
            <a:ext cx="3189966" cy="2392473"/>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2142881" y="6288072"/>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0" y="7578635"/>
            <a:ext cx="8639710" cy="2558592"/>
          </a:xfrm>
          <a:prstGeom prst="rect">
            <a:avLst/>
          </a:prstGeom>
        </p:spPr>
      </p:pic>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683209" y="378373"/>
            <a:ext cx="6679288" cy="341840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3815250"/>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633094" y="4218307"/>
            <a:ext cx="6916115" cy="4039164"/>
          </a:xfrm>
          <a:prstGeom prst="rect">
            <a:avLst/>
          </a:prstGeom>
        </p:spPr>
      </p:pic>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304390"/>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432706" y="394739"/>
            <a:ext cx="7411484" cy="5506218"/>
          </a:xfrm>
          <a:prstGeom prst="rect">
            <a:avLst/>
          </a:prstGeom>
        </p:spPr>
      </p:pic>
    </p:spTree>
    <p:extLst>
      <p:ext uri="{BB962C8B-B14F-4D97-AF65-F5344CB8AC3E}">
        <p14:creationId xmlns:p14="http://schemas.microsoft.com/office/powerpoint/2010/main" val="2614386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BABF2-33CE-CD53-3BC1-A88BAAD73415}"/>
              </a:ext>
            </a:extLst>
          </p:cNvPr>
          <p:cNvPicPr>
            <a:picLocks noChangeAspect="1"/>
          </p:cNvPicPr>
          <p:nvPr/>
        </p:nvPicPr>
        <p:blipFill>
          <a:blip r:embed="rId2"/>
          <a:stretch>
            <a:fillRect/>
          </a:stretch>
        </p:blipFill>
        <p:spPr>
          <a:xfrm>
            <a:off x="424983" y="650458"/>
            <a:ext cx="7607348" cy="721143"/>
          </a:xfrm>
          <a:prstGeom prst="rect">
            <a:avLst/>
          </a:prstGeom>
        </p:spPr>
      </p:pic>
      <p:sp>
        <p:nvSpPr>
          <p:cNvPr id="4" name="TextBox 3">
            <a:extLst>
              <a:ext uri="{FF2B5EF4-FFF2-40B4-BE49-F238E27FC236}">
                <a16:creationId xmlns:a16="http://schemas.microsoft.com/office/drawing/2014/main" id="{CEF0BE92-2226-E3E4-3D78-2AE5DF5A9976}"/>
              </a:ext>
            </a:extLst>
          </p:cNvPr>
          <p:cNvSpPr txBox="1"/>
          <p:nvPr/>
        </p:nvSpPr>
        <p:spPr>
          <a:xfrm>
            <a:off x="2096814" y="1418897"/>
            <a:ext cx="4421980" cy="369332"/>
          </a:xfrm>
          <a:prstGeom prst="rect">
            <a:avLst/>
          </a:prstGeom>
          <a:noFill/>
        </p:spPr>
        <p:txBody>
          <a:bodyPr wrap="none" rtlCol="0">
            <a:spAutoFit/>
          </a:bodyPr>
          <a:lstStyle/>
          <a:p>
            <a:r>
              <a:rPr lang="en-US" dirty="0"/>
              <a:t>This is what Aerospace engineers deal with</a:t>
            </a:r>
          </a:p>
        </p:txBody>
      </p:sp>
      <p:sp>
        <p:nvSpPr>
          <p:cNvPr id="5" name="TextBox 4">
            <a:extLst>
              <a:ext uri="{FF2B5EF4-FFF2-40B4-BE49-F238E27FC236}">
                <a16:creationId xmlns:a16="http://schemas.microsoft.com/office/drawing/2014/main" id="{57B3A1A8-FC32-F9A5-D86B-5EE4EB70750C}"/>
              </a:ext>
            </a:extLst>
          </p:cNvPr>
          <p:cNvSpPr txBox="1"/>
          <p:nvPr/>
        </p:nvSpPr>
        <p:spPr>
          <a:xfrm>
            <a:off x="3016512" y="0"/>
            <a:ext cx="2653803" cy="584775"/>
          </a:xfrm>
          <a:prstGeom prst="rect">
            <a:avLst/>
          </a:prstGeom>
          <a:noFill/>
        </p:spPr>
        <p:txBody>
          <a:bodyPr wrap="none" rtlCol="0">
            <a:spAutoFit/>
          </a:bodyPr>
          <a:lstStyle/>
          <a:p>
            <a:pPr algn="ctr"/>
            <a:r>
              <a:rPr lang="en-US" sz="3200" dirty="0"/>
              <a:t>Particle Flows</a:t>
            </a:r>
          </a:p>
        </p:txBody>
      </p:sp>
      <p:pic>
        <p:nvPicPr>
          <p:cNvPr id="7" name="Picture 6">
            <a:extLst>
              <a:ext uri="{FF2B5EF4-FFF2-40B4-BE49-F238E27FC236}">
                <a16:creationId xmlns:a16="http://schemas.microsoft.com/office/drawing/2014/main" id="{24EEEE95-97C6-DCAD-4D61-6FDECD7D6DC2}"/>
              </a:ext>
            </a:extLst>
          </p:cNvPr>
          <p:cNvPicPr>
            <a:picLocks noChangeAspect="1"/>
          </p:cNvPicPr>
          <p:nvPr/>
        </p:nvPicPr>
        <p:blipFill>
          <a:blip r:embed="rId3"/>
          <a:stretch>
            <a:fillRect/>
          </a:stretch>
        </p:blipFill>
        <p:spPr>
          <a:xfrm>
            <a:off x="179315" y="1781753"/>
            <a:ext cx="8379491" cy="1292523"/>
          </a:xfrm>
          <a:prstGeom prst="rect">
            <a:avLst/>
          </a:prstGeom>
        </p:spPr>
      </p:pic>
      <p:pic>
        <p:nvPicPr>
          <p:cNvPr id="11" name="Picture 10">
            <a:extLst>
              <a:ext uri="{FF2B5EF4-FFF2-40B4-BE49-F238E27FC236}">
                <a16:creationId xmlns:a16="http://schemas.microsoft.com/office/drawing/2014/main" id="{BAF4F5A5-BE73-1F90-7D78-781B0802F2F1}"/>
              </a:ext>
            </a:extLst>
          </p:cNvPr>
          <p:cNvPicPr>
            <a:picLocks noChangeAspect="1"/>
          </p:cNvPicPr>
          <p:nvPr/>
        </p:nvPicPr>
        <p:blipFill>
          <a:blip r:embed="rId4"/>
          <a:stretch>
            <a:fillRect/>
          </a:stretch>
        </p:blipFill>
        <p:spPr>
          <a:xfrm>
            <a:off x="1787320" y="3243120"/>
            <a:ext cx="5464819" cy="3004952"/>
          </a:xfrm>
          <a:prstGeom prst="rect">
            <a:avLst/>
          </a:prstGeom>
        </p:spPr>
      </p:pic>
      <p:sp>
        <p:nvSpPr>
          <p:cNvPr id="12" name="Rectangle 11">
            <a:extLst>
              <a:ext uri="{FF2B5EF4-FFF2-40B4-BE49-F238E27FC236}">
                <a16:creationId xmlns:a16="http://schemas.microsoft.com/office/drawing/2014/main" id="{7401391B-75A3-ECE9-5CB7-46C21F7E06C8}"/>
              </a:ext>
            </a:extLst>
          </p:cNvPr>
          <p:cNvSpPr/>
          <p:nvPr/>
        </p:nvSpPr>
        <p:spPr>
          <a:xfrm>
            <a:off x="6306207" y="3105807"/>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46414F-502D-E4A5-9592-F3570AE36C3F}"/>
              </a:ext>
            </a:extLst>
          </p:cNvPr>
          <p:cNvPicPr>
            <a:picLocks noChangeAspect="1"/>
          </p:cNvPicPr>
          <p:nvPr/>
        </p:nvPicPr>
        <p:blipFill>
          <a:blip r:embed="rId5"/>
          <a:stretch>
            <a:fillRect/>
          </a:stretch>
        </p:blipFill>
        <p:spPr>
          <a:xfrm>
            <a:off x="1313013" y="6336040"/>
            <a:ext cx="5892343" cy="1121049"/>
          </a:xfrm>
          <a:prstGeom prst="rect">
            <a:avLst/>
          </a:prstGeom>
        </p:spPr>
      </p:pic>
      <p:pic>
        <p:nvPicPr>
          <p:cNvPr id="16" name="Picture 15">
            <a:extLst>
              <a:ext uri="{FF2B5EF4-FFF2-40B4-BE49-F238E27FC236}">
                <a16:creationId xmlns:a16="http://schemas.microsoft.com/office/drawing/2014/main" id="{714AE597-0DFB-11FD-9EF2-4FC9E84C9AE7}"/>
              </a:ext>
            </a:extLst>
          </p:cNvPr>
          <p:cNvPicPr>
            <a:picLocks noChangeAspect="1"/>
          </p:cNvPicPr>
          <p:nvPr/>
        </p:nvPicPr>
        <p:blipFill>
          <a:blip r:embed="rId6"/>
          <a:stretch>
            <a:fillRect/>
          </a:stretch>
        </p:blipFill>
        <p:spPr>
          <a:xfrm>
            <a:off x="1366884" y="7538114"/>
            <a:ext cx="5536876" cy="2015790"/>
          </a:xfrm>
          <a:prstGeom prst="rect">
            <a:avLst/>
          </a:prstGeom>
        </p:spPr>
      </p:pic>
      <p:sp>
        <p:nvSpPr>
          <p:cNvPr id="17" name="Rectangle 16">
            <a:extLst>
              <a:ext uri="{FF2B5EF4-FFF2-40B4-BE49-F238E27FC236}">
                <a16:creationId xmlns:a16="http://schemas.microsoft.com/office/drawing/2014/main" id="{93265E42-1C42-D789-FB9B-43A2979CEB52}"/>
              </a:ext>
            </a:extLst>
          </p:cNvPr>
          <p:cNvSpPr/>
          <p:nvPr/>
        </p:nvSpPr>
        <p:spPr>
          <a:xfrm>
            <a:off x="530773" y="8318938"/>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589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61FB5-4BA4-D9CC-9C3D-77EA241A76E1}"/>
              </a:ext>
            </a:extLst>
          </p:cNvPr>
          <p:cNvPicPr>
            <a:picLocks noChangeAspect="1"/>
          </p:cNvPicPr>
          <p:nvPr/>
        </p:nvPicPr>
        <p:blipFill>
          <a:blip r:embed="rId2"/>
          <a:stretch>
            <a:fillRect/>
          </a:stretch>
        </p:blipFill>
        <p:spPr>
          <a:xfrm>
            <a:off x="507106" y="131352"/>
            <a:ext cx="7325747" cy="5087060"/>
          </a:xfrm>
          <a:prstGeom prst="rect">
            <a:avLst/>
          </a:prstGeom>
        </p:spPr>
      </p:pic>
      <p:sp>
        <p:nvSpPr>
          <p:cNvPr id="4" name="TextBox 3">
            <a:extLst>
              <a:ext uri="{FF2B5EF4-FFF2-40B4-BE49-F238E27FC236}">
                <a16:creationId xmlns:a16="http://schemas.microsoft.com/office/drawing/2014/main" id="{52F8881E-B18A-EA61-05DE-DA411221BEBC}"/>
              </a:ext>
            </a:extLst>
          </p:cNvPr>
          <p:cNvSpPr txBox="1"/>
          <p:nvPr/>
        </p:nvSpPr>
        <p:spPr>
          <a:xfrm>
            <a:off x="1655379" y="5234152"/>
            <a:ext cx="5270097" cy="369332"/>
          </a:xfrm>
          <a:prstGeom prst="rect">
            <a:avLst/>
          </a:prstGeom>
          <a:noFill/>
        </p:spPr>
        <p:txBody>
          <a:bodyPr wrap="none" rtlCol="0">
            <a:spAutoFit/>
          </a:bodyPr>
          <a:lstStyle/>
          <a:p>
            <a:r>
              <a:rPr lang="en-US" dirty="0"/>
              <a:t>So, stokes flow is not very useful for many purposes</a:t>
            </a:r>
          </a:p>
        </p:txBody>
      </p:sp>
      <p:pic>
        <p:nvPicPr>
          <p:cNvPr id="6" name="Picture 5">
            <a:extLst>
              <a:ext uri="{FF2B5EF4-FFF2-40B4-BE49-F238E27FC236}">
                <a16:creationId xmlns:a16="http://schemas.microsoft.com/office/drawing/2014/main" id="{3EB5D7CC-91EF-4389-2234-EF3F1EE292EF}"/>
              </a:ext>
            </a:extLst>
          </p:cNvPr>
          <p:cNvPicPr>
            <a:picLocks noChangeAspect="1"/>
          </p:cNvPicPr>
          <p:nvPr/>
        </p:nvPicPr>
        <p:blipFill>
          <a:blip r:embed="rId3"/>
          <a:stretch>
            <a:fillRect/>
          </a:stretch>
        </p:blipFill>
        <p:spPr>
          <a:xfrm>
            <a:off x="79985" y="5607220"/>
            <a:ext cx="8606815" cy="6343042"/>
          </a:xfrm>
          <a:prstGeom prst="rect">
            <a:avLst/>
          </a:prstGeom>
        </p:spPr>
      </p:pic>
    </p:spTree>
    <p:extLst>
      <p:ext uri="{BB962C8B-B14F-4D97-AF65-F5344CB8AC3E}">
        <p14:creationId xmlns:p14="http://schemas.microsoft.com/office/powerpoint/2010/main" val="1403991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5ACCD-6F5A-CA05-38B5-8370971A1DCC}"/>
              </a:ext>
            </a:extLst>
          </p:cNvPr>
          <p:cNvSpPr txBox="1"/>
          <p:nvPr/>
        </p:nvSpPr>
        <p:spPr>
          <a:xfrm>
            <a:off x="2333296" y="0"/>
            <a:ext cx="4040080" cy="400110"/>
          </a:xfrm>
          <a:prstGeom prst="rect">
            <a:avLst/>
          </a:prstGeom>
          <a:noFill/>
        </p:spPr>
        <p:txBody>
          <a:bodyPr wrap="none" rtlCol="0">
            <a:spAutoFit/>
          </a:bodyPr>
          <a:lstStyle/>
          <a:p>
            <a:r>
              <a:rPr lang="en-US" sz="2000" dirty="0"/>
              <a:t>Drag Coefficient in non-stokes flow</a:t>
            </a:r>
          </a:p>
        </p:txBody>
      </p:sp>
      <p:pic>
        <p:nvPicPr>
          <p:cNvPr id="6" name="Picture 5">
            <a:extLst>
              <a:ext uri="{FF2B5EF4-FFF2-40B4-BE49-F238E27FC236}">
                <a16:creationId xmlns:a16="http://schemas.microsoft.com/office/drawing/2014/main" id="{1B1DBF43-DB6A-F0B6-7675-581CF4923C3F}"/>
              </a:ext>
            </a:extLst>
          </p:cNvPr>
          <p:cNvPicPr>
            <a:picLocks noChangeAspect="1"/>
          </p:cNvPicPr>
          <p:nvPr/>
        </p:nvPicPr>
        <p:blipFill>
          <a:blip r:embed="rId2"/>
          <a:stretch>
            <a:fillRect/>
          </a:stretch>
        </p:blipFill>
        <p:spPr>
          <a:xfrm>
            <a:off x="0" y="392911"/>
            <a:ext cx="8507933" cy="1262468"/>
          </a:xfrm>
          <a:prstGeom prst="rect">
            <a:avLst/>
          </a:prstGeom>
        </p:spPr>
      </p:pic>
      <p:pic>
        <p:nvPicPr>
          <p:cNvPr id="8" name="Picture 7">
            <a:extLst>
              <a:ext uri="{FF2B5EF4-FFF2-40B4-BE49-F238E27FC236}">
                <a16:creationId xmlns:a16="http://schemas.microsoft.com/office/drawing/2014/main" id="{89669734-D5E3-96A0-4828-47CCCFC49A25}"/>
              </a:ext>
            </a:extLst>
          </p:cNvPr>
          <p:cNvPicPr>
            <a:picLocks noChangeAspect="1"/>
          </p:cNvPicPr>
          <p:nvPr/>
        </p:nvPicPr>
        <p:blipFill>
          <a:blip r:embed="rId3"/>
          <a:stretch>
            <a:fillRect/>
          </a:stretch>
        </p:blipFill>
        <p:spPr>
          <a:xfrm>
            <a:off x="809793" y="1862870"/>
            <a:ext cx="6945253" cy="5405033"/>
          </a:xfrm>
          <a:prstGeom prst="rect">
            <a:avLst/>
          </a:prstGeom>
        </p:spPr>
      </p:pic>
      <p:pic>
        <p:nvPicPr>
          <p:cNvPr id="10" name="Picture 9">
            <a:extLst>
              <a:ext uri="{FF2B5EF4-FFF2-40B4-BE49-F238E27FC236}">
                <a16:creationId xmlns:a16="http://schemas.microsoft.com/office/drawing/2014/main" id="{FFC487E9-7458-7175-4287-ED1FE2F6C421}"/>
              </a:ext>
            </a:extLst>
          </p:cNvPr>
          <p:cNvPicPr>
            <a:picLocks noChangeAspect="1"/>
          </p:cNvPicPr>
          <p:nvPr/>
        </p:nvPicPr>
        <p:blipFill>
          <a:blip r:embed="rId4"/>
          <a:stretch>
            <a:fillRect/>
          </a:stretch>
        </p:blipFill>
        <p:spPr>
          <a:xfrm>
            <a:off x="140053" y="7283456"/>
            <a:ext cx="3580609" cy="3951015"/>
          </a:xfrm>
          <a:prstGeom prst="rect">
            <a:avLst/>
          </a:prstGeom>
        </p:spPr>
      </p:pic>
      <p:pic>
        <p:nvPicPr>
          <p:cNvPr id="12" name="Picture 11">
            <a:extLst>
              <a:ext uri="{FF2B5EF4-FFF2-40B4-BE49-F238E27FC236}">
                <a16:creationId xmlns:a16="http://schemas.microsoft.com/office/drawing/2014/main" id="{F73DA49B-497F-A63F-581E-D42BE67FA94D}"/>
              </a:ext>
            </a:extLst>
          </p:cNvPr>
          <p:cNvPicPr>
            <a:picLocks noChangeAspect="1"/>
          </p:cNvPicPr>
          <p:nvPr/>
        </p:nvPicPr>
        <p:blipFill>
          <a:blip r:embed="rId5"/>
          <a:stretch>
            <a:fillRect/>
          </a:stretch>
        </p:blipFill>
        <p:spPr>
          <a:xfrm>
            <a:off x="4079152" y="8412325"/>
            <a:ext cx="3731336" cy="1173109"/>
          </a:xfrm>
          <a:prstGeom prst="rect">
            <a:avLst/>
          </a:prstGeom>
        </p:spPr>
      </p:pic>
      <p:pic>
        <p:nvPicPr>
          <p:cNvPr id="14" name="Picture 13">
            <a:extLst>
              <a:ext uri="{FF2B5EF4-FFF2-40B4-BE49-F238E27FC236}">
                <a16:creationId xmlns:a16="http://schemas.microsoft.com/office/drawing/2014/main" id="{80C78A67-5666-AB2C-D5E6-7568A7E8B24C}"/>
              </a:ext>
            </a:extLst>
          </p:cNvPr>
          <p:cNvPicPr>
            <a:picLocks noChangeAspect="1"/>
          </p:cNvPicPr>
          <p:nvPr/>
        </p:nvPicPr>
        <p:blipFill>
          <a:blip r:embed="rId6"/>
          <a:stretch>
            <a:fillRect/>
          </a:stretch>
        </p:blipFill>
        <p:spPr>
          <a:xfrm>
            <a:off x="0" y="11350345"/>
            <a:ext cx="8686800" cy="684000"/>
          </a:xfrm>
          <a:prstGeom prst="rect">
            <a:avLst/>
          </a:prstGeom>
        </p:spPr>
      </p:pic>
    </p:spTree>
    <p:extLst>
      <p:ext uri="{BB962C8B-B14F-4D97-AF65-F5344CB8AC3E}">
        <p14:creationId xmlns:p14="http://schemas.microsoft.com/office/powerpoint/2010/main" val="4258095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4F7B8-4BC9-67D7-2063-642BBB3B2441}"/>
              </a:ext>
            </a:extLst>
          </p:cNvPr>
          <p:cNvPicPr>
            <a:picLocks noChangeAspect="1"/>
          </p:cNvPicPr>
          <p:nvPr/>
        </p:nvPicPr>
        <p:blipFill>
          <a:blip r:embed="rId2"/>
          <a:stretch>
            <a:fillRect/>
          </a:stretch>
        </p:blipFill>
        <p:spPr>
          <a:xfrm>
            <a:off x="0" y="0"/>
            <a:ext cx="8636945" cy="6396912"/>
          </a:xfrm>
          <a:prstGeom prst="rect">
            <a:avLst/>
          </a:prstGeom>
        </p:spPr>
      </p:pic>
      <p:pic>
        <p:nvPicPr>
          <p:cNvPr id="5" name="Picture 4">
            <a:extLst>
              <a:ext uri="{FF2B5EF4-FFF2-40B4-BE49-F238E27FC236}">
                <a16:creationId xmlns:a16="http://schemas.microsoft.com/office/drawing/2014/main" id="{D2DFFDB5-3995-4FA1-81F2-192A3DEB6217}"/>
              </a:ext>
            </a:extLst>
          </p:cNvPr>
          <p:cNvPicPr>
            <a:picLocks noChangeAspect="1"/>
          </p:cNvPicPr>
          <p:nvPr/>
        </p:nvPicPr>
        <p:blipFill>
          <a:blip r:embed="rId3"/>
          <a:stretch>
            <a:fillRect/>
          </a:stretch>
        </p:blipFill>
        <p:spPr>
          <a:xfrm>
            <a:off x="755260" y="6426685"/>
            <a:ext cx="7144747" cy="3248478"/>
          </a:xfrm>
          <a:prstGeom prst="rect">
            <a:avLst/>
          </a:prstGeom>
        </p:spPr>
      </p:pic>
      <p:pic>
        <p:nvPicPr>
          <p:cNvPr id="7" name="Picture 6">
            <a:extLst>
              <a:ext uri="{FF2B5EF4-FFF2-40B4-BE49-F238E27FC236}">
                <a16:creationId xmlns:a16="http://schemas.microsoft.com/office/drawing/2014/main" id="{AF2D5202-6FE2-909E-6F20-E312C9051012}"/>
              </a:ext>
            </a:extLst>
          </p:cNvPr>
          <p:cNvPicPr>
            <a:picLocks noChangeAspect="1"/>
          </p:cNvPicPr>
          <p:nvPr/>
        </p:nvPicPr>
        <p:blipFill>
          <a:blip r:embed="rId4"/>
          <a:stretch>
            <a:fillRect/>
          </a:stretch>
        </p:blipFill>
        <p:spPr>
          <a:xfrm>
            <a:off x="892723" y="9776283"/>
            <a:ext cx="7059010" cy="2067213"/>
          </a:xfrm>
          <a:prstGeom prst="rect">
            <a:avLst/>
          </a:prstGeom>
        </p:spPr>
      </p:pic>
    </p:spTree>
    <p:extLst>
      <p:ext uri="{BB962C8B-B14F-4D97-AF65-F5344CB8AC3E}">
        <p14:creationId xmlns:p14="http://schemas.microsoft.com/office/powerpoint/2010/main" val="17552174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E791-B9AA-345F-3C5D-C362B4125A37}"/>
              </a:ext>
            </a:extLst>
          </p:cNvPr>
          <p:cNvSpPr txBox="1"/>
          <p:nvPr/>
        </p:nvSpPr>
        <p:spPr>
          <a:xfrm>
            <a:off x="3224743" y="0"/>
            <a:ext cx="2237344" cy="584775"/>
          </a:xfrm>
          <a:prstGeom prst="rect">
            <a:avLst/>
          </a:prstGeom>
          <a:noFill/>
        </p:spPr>
        <p:txBody>
          <a:bodyPr wrap="none" rtlCol="0">
            <a:spAutoFit/>
          </a:bodyPr>
          <a:lstStyle/>
          <a:p>
            <a:pPr algn="ctr"/>
            <a:r>
              <a:rPr lang="en-US" sz="3200" dirty="0"/>
              <a:t>Fluidization</a:t>
            </a:r>
          </a:p>
        </p:txBody>
      </p:sp>
      <p:pic>
        <p:nvPicPr>
          <p:cNvPr id="4" name="Picture 3">
            <a:extLst>
              <a:ext uri="{FF2B5EF4-FFF2-40B4-BE49-F238E27FC236}">
                <a16:creationId xmlns:a16="http://schemas.microsoft.com/office/drawing/2014/main" id="{211BC799-7B23-018B-D4C3-0FEF76CFC1EC}"/>
              </a:ext>
            </a:extLst>
          </p:cNvPr>
          <p:cNvPicPr>
            <a:picLocks noChangeAspect="1"/>
          </p:cNvPicPr>
          <p:nvPr/>
        </p:nvPicPr>
        <p:blipFill>
          <a:blip r:embed="rId2"/>
          <a:stretch>
            <a:fillRect/>
          </a:stretch>
        </p:blipFill>
        <p:spPr>
          <a:xfrm>
            <a:off x="127725" y="614180"/>
            <a:ext cx="8559075" cy="5802386"/>
          </a:xfrm>
          <a:prstGeom prst="rect">
            <a:avLst/>
          </a:prstGeom>
        </p:spPr>
      </p:pic>
      <p:pic>
        <p:nvPicPr>
          <p:cNvPr id="6" name="Picture 5">
            <a:extLst>
              <a:ext uri="{FF2B5EF4-FFF2-40B4-BE49-F238E27FC236}">
                <a16:creationId xmlns:a16="http://schemas.microsoft.com/office/drawing/2014/main" id="{3566E8B4-E1FC-FF73-3083-A90E2781CEE2}"/>
              </a:ext>
            </a:extLst>
          </p:cNvPr>
          <p:cNvPicPr>
            <a:picLocks noChangeAspect="1"/>
          </p:cNvPicPr>
          <p:nvPr/>
        </p:nvPicPr>
        <p:blipFill>
          <a:blip r:embed="rId3"/>
          <a:stretch>
            <a:fillRect/>
          </a:stretch>
        </p:blipFill>
        <p:spPr>
          <a:xfrm>
            <a:off x="488731" y="6457174"/>
            <a:ext cx="7913249" cy="5734826"/>
          </a:xfrm>
          <a:prstGeom prst="rect">
            <a:avLst/>
          </a:prstGeom>
        </p:spPr>
      </p:pic>
    </p:spTree>
    <p:extLst>
      <p:ext uri="{BB962C8B-B14F-4D97-AF65-F5344CB8AC3E}">
        <p14:creationId xmlns:p14="http://schemas.microsoft.com/office/powerpoint/2010/main" val="35080883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5505</TotalTime>
  <Words>4727</Words>
  <Application>Microsoft Office PowerPoint</Application>
  <PresentationFormat>Custom</PresentationFormat>
  <Paragraphs>589</Paragraphs>
  <Slides>106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36</cp:revision>
  <dcterms:created xsi:type="dcterms:W3CDTF">2024-08-20T15:24:36Z</dcterms:created>
  <dcterms:modified xsi:type="dcterms:W3CDTF">2024-11-21T22:25:32Z</dcterms:modified>
</cp:coreProperties>
</file>